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68" r:id="rId2"/>
    <p:sldId id="262" r:id="rId3"/>
    <p:sldId id="264" r:id="rId4"/>
    <p:sldId id="259" r:id="rId5"/>
    <p:sldId id="265" r:id="rId6"/>
    <p:sldId id="263" r:id="rId7"/>
    <p:sldId id="258" r:id="rId8"/>
    <p:sldId id="260" r:id="rId9"/>
    <p:sldId id="261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188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60F92-30E6-7845-905C-F1152C19BB32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DC18-2060-E940-BC06-A70D073CE2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14400"/>
          </a:xfrm>
        </p:spPr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3505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Is inflation always bad?</a:t>
            </a:r>
          </a:p>
          <a:p>
            <a:endParaRPr lang="en-US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Is deflation good?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97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497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81" y="990600"/>
            <a:ext cx="8195819" cy="5334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9267" y="381000"/>
            <a:ext cx="1078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</a:t>
            </a:r>
          </a:p>
          <a:p>
            <a:r>
              <a:rPr lang="en-US" dirty="0" smtClean="0"/>
              <a:t>Inference</a:t>
            </a:r>
          </a:p>
          <a:p>
            <a:r>
              <a:rPr lang="en-US" dirty="0" smtClean="0"/>
              <a:t>Meaning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81" y="381000"/>
            <a:ext cx="8195819" cy="533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1" y="5838398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“Bosses of the Senate” by </a:t>
            </a:r>
            <a:r>
              <a:rPr lang="en-US" sz="2400" dirty="0" err="1" smtClean="0"/>
              <a:t>Keppler</a:t>
            </a:r>
            <a:r>
              <a:rPr lang="en-US" sz="2400" dirty="0" smtClean="0"/>
              <a:t>, 1889.</a:t>
            </a:r>
          </a:p>
          <a:p>
            <a:r>
              <a:rPr lang="en-US" sz="2400" dirty="0" err="1" smtClean="0"/>
              <a:t>Keppler</a:t>
            </a:r>
            <a:r>
              <a:rPr lang="en-US" sz="2400" dirty="0" smtClean="0"/>
              <a:t> suggested that the Senate was “owned” by big business.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2057400" y="152400"/>
            <a:ext cx="6705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“This is the Senate of the Monopolists by the Monopolists and for the Monopolists!"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7526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“People’s Entrance”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“Closed”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04801" y="622300"/>
            <a:ext cx="1371599" cy="977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76600" y="381000"/>
            <a:ext cx="914400" cy="685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1524000"/>
            <a:ext cx="914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Pigs?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>
            <a:off x="457200" y="1905000"/>
            <a:ext cx="5334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85800"/>
            <a:ext cx="7213600" cy="51636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6400" y="6096001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“You shall not crucify mankind upon a cross of gold!”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81000" y="162581"/>
            <a:ext cx="8458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William Jennings </a:t>
            </a:r>
            <a:r>
              <a:rPr lang="en-US" sz="2800" dirty="0" smtClean="0"/>
              <a:t>Bryan. Democratic Convention of 1896.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Populist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Grange—group of farmers out west who wanted fair treatment by railroads, Fed.</a:t>
            </a:r>
          </a:p>
          <a:p>
            <a:r>
              <a:rPr lang="en-US" dirty="0" smtClean="0"/>
              <a:t>Populist Movement wanted to</a:t>
            </a:r>
          </a:p>
          <a:p>
            <a:pPr>
              <a:buNone/>
            </a:pPr>
            <a:r>
              <a:rPr lang="en-US" dirty="0" smtClean="0"/>
              <a:t>			--end corruption in Washington, D.C.</a:t>
            </a:r>
          </a:p>
          <a:p>
            <a:pPr>
              <a:buNone/>
            </a:pPr>
            <a:r>
              <a:rPr lang="en-US" dirty="0" smtClean="0"/>
              <a:t> 			--increase the money supply by adding silver to the calculation for valuing the dollar (create bimetallic system with gold </a:t>
            </a:r>
            <a:r>
              <a:rPr lang="en-US" i="1" dirty="0" smtClean="0"/>
              <a:t>and</a:t>
            </a:r>
            <a:r>
              <a:rPr lang="en-US" dirty="0" smtClean="0"/>
              <a:t> silver).</a:t>
            </a:r>
          </a:p>
          <a:p>
            <a:r>
              <a:rPr lang="en-US" dirty="0" smtClean="0"/>
              <a:t>Deflation versus inflation.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1524000"/>
            <a:ext cx="7239000" cy="3810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43000" y="6019800"/>
            <a:ext cx="5076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=Mm3ypbAbLJ8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Baum</a:t>
            </a:r>
            <a:r>
              <a:rPr lang="en-US" sz="2400" i="1" dirty="0" smtClean="0"/>
              <a:t> </a:t>
            </a:r>
            <a:r>
              <a:rPr lang="en-US" sz="2400" dirty="0" smtClean="0"/>
              <a:t>probably</a:t>
            </a:r>
            <a:r>
              <a:rPr lang="en-US" sz="2400" i="1" dirty="0" smtClean="0"/>
              <a:t> </a:t>
            </a:r>
            <a:r>
              <a:rPr lang="en-US" sz="2400" dirty="0" smtClean="0"/>
              <a:t>wrote</a:t>
            </a:r>
            <a:r>
              <a:rPr lang="en-US" sz="2400" i="1" dirty="0" smtClean="0"/>
              <a:t> Wizard of Oz </a:t>
            </a:r>
            <a:r>
              <a:rPr lang="en-US" sz="2400" dirty="0" smtClean="0"/>
              <a:t>as an allegory.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6330"/>
            <a:ext cx="8686800" cy="52540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Baum understood the economic issues involved. He knew that debt brought risk to homeowners. Remember: “There’s no place like home.”</a:t>
            </a:r>
          </a:p>
          <a:p>
            <a:r>
              <a:rPr lang="en-US" sz="2000" b="1" dirty="0" smtClean="0"/>
              <a:t>Dorothy – everyman and woman</a:t>
            </a:r>
            <a:r>
              <a:rPr lang="en-US" sz="2000" dirty="0" smtClean="0"/>
              <a:t>, a simple, Populist character from the heartland of American Populism, Kansas.</a:t>
            </a:r>
          </a:p>
          <a:p>
            <a:r>
              <a:rPr lang="en-US" sz="2000" b="1" dirty="0" smtClean="0"/>
              <a:t>Scarecrow – farmers, </a:t>
            </a:r>
            <a:r>
              <a:rPr lang="en-US" sz="2000" dirty="0" smtClean="0"/>
              <a:t>agricultural workers, ignorant of many city things but honest and able to understand things with a little education. A strong supporter of Dorothy (Populism).</a:t>
            </a:r>
          </a:p>
          <a:p>
            <a:r>
              <a:rPr lang="en-US" sz="2000" b="1" dirty="0" smtClean="0"/>
              <a:t>Tin Man – industrial workers</a:t>
            </a:r>
            <a:r>
              <a:rPr lang="en-US" sz="2000" dirty="0" smtClean="0"/>
              <a:t>; a woodchopper whose entire body has been replaced with metal parts, thus </a:t>
            </a:r>
            <a:r>
              <a:rPr lang="en-US" sz="2000" b="1" dirty="0" smtClean="0"/>
              <a:t>dehumanized by machinery </a:t>
            </a:r>
            <a:r>
              <a:rPr lang="en-US" sz="2000" dirty="0" smtClean="0"/>
              <a:t>(robot-like with no heart) in need of oil (liquidity/money) to work, otherwise unemployed (he was idle for a year) without oil.</a:t>
            </a:r>
          </a:p>
          <a:p>
            <a:r>
              <a:rPr lang="en-US" sz="2000" b="1" dirty="0" smtClean="0"/>
              <a:t>Cowardly Lion – Wm. Jennings Bryan</a:t>
            </a:r>
            <a:r>
              <a:rPr lang="en-US" sz="2000" dirty="0" smtClean="0"/>
              <a:t>, a famous politician and Populist Presidential candidate in 1896 and 1900 (Oz was written in 1900) for monetary reform and a terrific orator (i.e., roar). Bryan was attacked as being somewhat cowardly for not supporting the U.S. war with Spain. As a Populist Presidential candidate he sought to go to the capitol city – the Emerald city.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Baum</a:t>
            </a:r>
            <a:r>
              <a:rPr lang="en-US" sz="2400" i="1" dirty="0" smtClean="0"/>
              <a:t> </a:t>
            </a:r>
            <a:r>
              <a:rPr lang="en-US" sz="2400" dirty="0" smtClean="0"/>
              <a:t>probably</a:t>
            </a:r>
            <a:r>
              <a:rPr lang="en-US" sz="2400" i="1" dirty="0" smtClean="0"/>
              <a:t> </a:t>
            </a:r>
            <a:r>
              <a:rPr lang="en-US" sz="2400" dirty="0" smtClean="0"/>
              <a:t>wrote</a:t>
            </a:r>
            <a:r>
              <a:rPr lang="en-US" sz="2400" i="1" dirty="0" smtClean="0"/>
              <a:t> Wizard of Oz </a:t>
            </a:r>
            <a:r>
              <a:rPr lang="en-US" sz="2400" dirty="0" smtClean="0"/>
              <a:t>as an allegory.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6330"/>
            <a:ext cx="8686800" cy="563827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Ruby Slippers – these are silver in the book</a:t>
            </a:r>
            <a:r>
              <a:rPr lang="en-US" sz="2000" dirty="0" smtClean="0"/>
              <a:t>. Hollywood changed them to ruby red to take advantage of the new Technicolor used in the movie version, evidently ignorant of the meaning of the silver. Bryan and many other </a:t>
            </a:r>
            <a:r>
              <a:rPr lang="en-US" sz="2000" dirty="0" err="1" smtClean="0"/>
              <a:t>Greenbackers</a:t>
            </a:r>
            <a:r>
              <a:rPr lang="en-US" sz="2000" dirty="0" smtClean="0"/>
              <a:t> wanted to increase the money supply to end the depression. Silver became a symbol of overcoming a purely gold standard with the limited money supply and banker control. </a:t>
            </a:r>
            <a:r>
              <a:rPr lang="en-US" sz="2000" dirty="0"/>
              <a:t> </a:t>
            </a:r>
            <a:r>
              <a:rPr lang="en-US" sz="2000" dirty="0" smtClean="0"/>
              <a:t>The silver slippers were extremely important in the book, as silver coin was in reality.</a:t>
            </a:r>
          </a:p>
          <a:p>
            <a:r>
              <a:rPr lang="en-US" sz="2000" b="1" dirty="0" smtClean="0"/>
              <a:t>Kansas</a:t>
            </a:r>
            <a:r>
              <a:rPr lang="en-US" sz="2000" dirty="0" smtClean="0"/>
              <a:t> – a Populist stronghold, home of Dorothy, symbolized the national heartland.</a:t>
            </a:r>
          </a:p>
          <a:p>
            <a:r>
              <a:rPr lang="en-US" sz="2000" b="1" dirty="0" smtClean="0"/>
              <a:t>Cyclone (tornado) – the free silver movement</a:t>
            </a:r>
            <a:r>
              <a:rPr lang="en-US" sz="2000" dirty="0" smtClean="0"/>
              <a:t>, compared at the time to a political “cyclone” that swept Kansas, Nebraska and the heartland and aimed at Washington; also the depression of the 1890’s which was compared to a “cyclone” in a famous monetary primer of the time and which robbed people of their homes and farms.</a:t>
            </a:r>
          </a:p>
          <a:p>
            <a:r>
              <a:rPr lang="en-US" sz="2000" b="1" dirty="0" smtClean="0"/>
              <a:t>Oz – corresponds to standard measure of gold ounce – “oz.</a:t>
            </a:r>
            <a:r>
              <a:rPr lang="en-US" sz="2000" dirty="0" smtClean="0"/>
              <a:t>”; America, where the gold oz standard held sway, but where the use of the silver oz (slippers) could free the slaves.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633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Autofit/>
          </a:bodyPr>
          <a:lstStyle/>
          <a:p>
            <a:r>
              <a:rPr lang="en-US" sz="2400" dirty="0" smtClean="0"/>
              <a:t>Baum</a:t>
            </a:r>
            <a:r>
              <a:rPr lang="en-US" sz="2400" i="1" dirty="0" smtClean="0"/>
              <a:t> </a:t>
            </a:r>
            <a:r>
              <a:rPr lang="en-US" sz="2400" dirty="0" smtClean="0"/>
              <a:t>probably</a:t>
            </a:r>
            <a:r>
              <a:rPr lang="en-US" sz="2400" i="1" dirty="0" smtClean="0"/>
              <a:t> </a:t>
            </a:r>
            <a:r>
              <a:rPr lang="en-US" sz="2400" dirty="0" smtClean="0"/>
              <a:t>wrote</a:t>
            </a:r>
            <a:r>
              <a:rPr lang="en-US" sz="2400" i="1" dirty="0" smtClean="0"/>
              <a:t> Wizard of Oz </a:t>
            </a:r>
            <a:r>
              <a:rPr lang="en-US" sz="2400" dirty="0" smtClean="0"/>
              <a:t>as an allegory.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6330"/>
            <a:ext cx="8686800" cy="5254096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Emerald City </a:t>
            </a:r>
            <a:r>
              <a:rPr lang="en-US" sz="2000" dirty="0" smtClean="0"/>
              <a:t>– political center of Oz /Washington D.C. To get there a politician had to take the gold way (gold standard); everyone there was forced to wear “green spectacles” – to see the world through another color (green) of money. This illusion upheld the Wizard’s power.</a:t>
            </a:r>
          </a:p>
          <a:p>
            <a:r>
              <a:rPr lang="en-US" sz="2000" b="1" dirty="0" smtClean="0"/>
              <a:t>Wicked Witch of the East – Wall Street bankers </a:t>
            </a:r>
            <a:r>
              <a:rPr lang="en-US" sz="2000" dirty="0" smtClean="0"/>
              <a:t>in NY, led by J.P. Morgan. President Grover Cleveland (of NY) was their pro-gold standard candidate.</a:t>
            </a:r>
          </a:p>
          <a:p>
            <a:r>
              <a:rPr lang="en-US" sz="2000" b="1" dirty="0" smtClean="0"/>
              <a:t>Wicked Witch of the West – drought. Dissolved by water symbolizing real water curing drought and/or liquidity ending the depression.</a:t>
            </a:r>
          </a:p>
          <a:p>
            <a:r>
              <a:rPr lang="en-US" sz="2000" b="1" dirty="0" smtClean="0"/>
              <a:t>Wizard – a charlatan </a:t>
            </a:r>
            <a:r>
              <a:rPr lang="en-US" sz="2000" dirty="0" smtClean="0"/>
              <a:t>who politician-like tricked the citizens of Oz into believing he is all powerful. </a:t>
            </a:r>
          </a:p>
          <a:p>
            <a:r>
              <a:rPr lang="en-US" sz="2000" b="1" dirty="0" smtClean="0"/>
              <a:t>Yellow Brick Road </a:t>
            </a:r>
            <a:r>
              <a:rPr lang="en-US" sz="2000" dirty="0" smtClean="0"/>
              <a:t>– the </a:t>
            </a:r>
            <a:r>
              <a:rPr lang="en-US" sz="2000" b="1" dirty="0" smtClean="0"/>
              <a:t>gold</a:t>
            </a:r>
            <a:r>
              <a:rPr lang="en-US" sz="2000" dirty="0" smtClean="0"/>
              <a:t> way or </a:t>
            </a:r>
            <a:r>
              <a:rPr lang="en-US" sz="2000" b="1" dirty="0" smtClean="0"/>
              <a:t>standard, </a:t>
            </a:r>
            <a:r>
              <a:rPr lang="en-US" sz="2000" dirty="0" smtClean="0"/>
              <a:t>composed of gold bricks.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1" y="51816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See more </a:t>
            </a:r>
            <a:r>
              <a:rPr lang="en-US" dirty="0" smtClean="0"/>
              <a:t>at: </a:t>
            </a:r>
            <a:r>
              <a:rPr lang="en-US" dirty="0"/>
              <a:t>http://</a:t>
            </a:r>
            <a:r>
              <a:rPr lang="en-US" dirty="0" err="1"/>
              <a:t>www.themoneymasters.com</a:t>
            </a:r>
            <a:r>
              <a:rPr lang="en-US" dirty="0"/>
              <a:t>/the-wonderful-wizard-of-oz-a-monetary-reformers-brief-symbol-glossary/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872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800</Words>
  <Application>Microsoft Macintosh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Warm Up</vt:lpstr>
      <vt:lpstr>Slide 2</vt:lpstr>
      <vt:lpstr>Slide 3</vt:lpstr>
      <vt:lpstr>Slide 4</vt:lpstr>
      <vt:lpstr>Populist Movement</vt:lpstr>
      <vt:lpstr>Slide 6</vt:lpstr>
      <vt:lpstr>Baum probably wrote Wizard of Oz as an allegory.</vt:lpstr>
      <vt:lpstr>Baum probably wrote Wizard of Oz as an allegory.</vt:lpstr>
      <vt:lpstr>Baum probably wrote Wizard of Oz as an allegory.</vt:lpstr>
      <vt:lpstr>Slide 10</vt:lpstr>
      <vt:lpstr>Slide 11</vt:lpstr>
    </vt:vector>
  </TitlesOfParts>
  <Company>Washington Latin PCS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Hagerty</dc:creator>
  <cp:lastModifiedBy>Thomas Hagerty</cp:lastModifiedBy>
  <cp:revision>28</cp:revision>
  <dcterms:created xsi:type="dcterms:W3CDTF">2017-10-06T12:23:10Z</dcterms:created>
  <dcterms:modified xsi:type="dcterms:W3CDTF">2017-10-06T15:41:40Z</dcterms:modified>
</cp:coreProperties>
</file>